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63799-C417-487E-B1DA-4588A429289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4A821-6252-4630-969B-E3C8B6262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3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4A821-6252-4630-969B-E3C8B626265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4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744BD-AE9D-4C3C-9065-0F0B0BFDDEC2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E9229E5-DA85-487D-839B-B70659B35A0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88640"/>
            <a:ext cx="6215106" cy="36689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Проект </a:t>
            </a:r>
            <a:br>
              <a:rPr lang="ru-RU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Орфографический  </a:t>
            </a:r>
            <a: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словарь»</a:t>
            </a:r>
            <a:b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Выполнила ученица 2 класса МБОУ СОШ с. </a:t>
            </a:r>
            <a:r>
              <a:rPr lang="ru-RU" sz="18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Елгань</a:t>
            </a:r>
            <a:r>
              <a:rPr lang="ru-RU" sz="1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Жигалова Дарья</a:t>
            </a:r>
            <a: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ru-RU" sz="40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3707904" y="4737055"/>
            <a:ext cx="1577906" cy="1299564"/>
          </a:xfrm>
          <a:prstGeom prst="star5">
            <a:avLst>
              <a:gd name="adj" fmla="val 14483"/>
              <a:gd name="hf" fmla="val 105146"/>
              <a:gd name="vf" fmla="val 11055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 rot="19201794">
            <a:off x="4404567" y="4696149"/>
            <a:ext cx="1533042" cy="1381376"/>
          </a:xfrm>
          <a:prstGeom prst="star5">
            <a:avLst>
              <a:gd name="adj" fmla="val 16073"/>
              <a:gd name="hf" fmla="val 105146"/>
              <a:gd name="vf" fmla="val 1105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358114" cy="14184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Имена  существительные,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названия  растений.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28" y="2143116"/>
            <a:ext cx="3657600" cy="157163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Б</a:t>
            </a:r>
            <a:r>
              <a:rPr lang="ru-RU" sz="2400" b="1" u="sng" dirty="0" smtClean="0">
                <a:solidFill>
                  <a:srgbClr val="FFFF00"/>
                </a:solidFill>
              </a:rPr>
              <a:t>е</a:t>
            </a:r>
            <a:r>
              <a:rPr lang="ru-RU" sz="2400" dirty="0" smtClean="0">
                <a:solidFill>
                  <a:srgbClr val="FFFF00"/>
                </a:solidFill>
              </a:rPr>
              <a:t>рёза,  з</a:t>
            </a:r>
            <a:r>
              <a:rPr lang="ru-RU" sz="2400" b="1" u="sng" dirty="0" smtClean="0">
                <a:solidFill>
                  <a:srgbClr val="FFFF00"/>
                </a:solidFill>
              </a:rPr>
              <a:t>е</a:t>
            </a:r>
            <a:r>
              <a:rPr lang="ru-RU" sz="2400" dirty="0" smtClean="0">
                <a:solidFill>
                  <a:srgbClr val="FFFF00"/>
                </a:solidFill>
              </a:rPr>
              <a:t>мл</a:t>
            </a:r>
            <a:r>
              <a:rPr lang="ru-RU" sz="2400" b="1" u="sng" dirty="0" smtClean="0">
                <a:solidFill>
                  <a:srgbClr val="FFFF00"/>
                </a:solidFill>
              </a:rPr>
              <a:t>я</a:t>
            </a:r>
            <a:r>
              <a:rPr lang="ru-RU" sz="2400" dirty="0" smtClean="0">
                <a:solidFill>
                  <a:srgbClr val="FFFF00"/>
                </a:solidFill>
              </a:rPr>
              <a:t>ника,  к</a:t>
            </a:r>
            <a:r>
              <a:rPr lang="ru-RU" sz="2400" b="1" u="sng" dirty="0" smtClean="0">
                <a:solidFill>
                  <a:srgbClr val="FFFF00"/>
                </a:solidFill>
              </a:rPr>
              <a:t>а</a:t>
            </a:r>
            <a:r>
              <a:rPr lang="ru-RU" sz="2400" dirty="0" smtClean="0">
                <a:solidFill>
                  <a:srgbClr val="FFFF00"/>
                </a:solidFill>
              </a:rPr>
              <a:t>пуста, м</a:t>
            </a:r>
            <a:r>
              <a:rPr lang="ru-RU" sz="2400" b="1" u="sng" dirty="0" smtClean="0">
                <a:solidFill>
                  <a:srgbClr val="FFFF00"/>
                </a:solidFill>
              </a:rPr>
              <a:t>а</a:t>
            </a:r>
            <a:r>
              <a:rPr lang="ru-RU" sz="2400" dirty="0" smtClean="0">
                <a:solidFill>
                  <a:srgbClr val="FFFF00"/>
                </a:solidFill>
              </a:rPr>
              <a:t>лина,  </a:t>
            </a:r>
            <a:r>
              <a:rPr lang="ru-RU" sz="2400" dirty="0" err="1" smtClean="0">
                <a:solidFill>
                  <a:srgbClr val="FFFF00"/>
                </a:solidFill>
              </a:rPr>
              <a:t>м</a:t>
            </a:r>
            <a:r>
              <a:rPr lang="ru-RU" sz="2400" b="1" u="sng" dirty="0" err="1" smtClean="0">
                <a:solidFill>
                  <a:srgbClr val="FFFF00"/>
                </a:solidFill>
              </a:rPr>
              <a:t>о</a:t>
            </a:r>
            <a:r>
              <a:rPr lang="ru-RU" sz="2400" dirty="0" err="1" smtClean="0">
                <a:solidFill>
                  <a:srgbClr val="FFFF00"/>
                </a:solidFill>
              </a:rPr>
              <a:t>рковь,</a:t>
            </a:r>
            <a:r>
              <a:rPr lang="ru-RU" sz="2400" b="1" u="sng" dirty="0" err="1" smtClean="0">
                <a:solidFill>
                  <a:srgbClr val="FFFF00"/>
                </a:solidFill>
              </a:rPr>
              <a:t>о</a:t>
            </a:r>
            <a:r>
              <a:rPr lang="ru-RU" sz="2400" dirty="0" err="1" smtClean="0">
                <a:solidFill>
                  <a:srgbClr val="FFFF00"/>
                </a:solidFill>
              </a:rPr>
              <a:t>сина,щ</a:t>
            </a:r>
            <a:r>
              <a:rPr lang="ru-RU" sz="2400" b="1" u="sng" dirty="0" err="1" smtClean="0">
                <a:solidFill>
                  <a:srgbClr val="FFFF00"/>
                </a:solidFill>
              </a:rPr>
              <a:t>а</a:t>
            </a:r>
            <a:r>
              <a:rPr lang="ru-RU" sz="2400" dirty="0" err="1" smtClean="0">
                <a:solidFill>
                  <a:srgbClr val="FFFF00"/>
                </a:solidFill>
              </a:rPr>
              <a:t>вель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ябл</a:t>
            </a:r>
            <a:r>
              <a:rPr lang="ru-RU" sz="2400" b="1" u="sng" dirty="0" err="1" smtClean="0">
                <a:solidFill>
                  <a:srgbClr val="FFFF00"/>
                </a:solidFill>
              </a:rPr>
              <a:t>о</a:t>
            </a:r>
            <a:r>
              <a:rPr lang="ru-RU" sz="2400" dirty="0" err="1" smtClean="0">
                <a:solidFill>
                  <a:srgbClr val="FFFF00"/>
                </a:solidFill>
              </a:rPr>
              <a:t>ко,ябл</a:t>
            </a:r>
            <a:r>
              <a:rPr lang="ru-RU" sz="2400" b="1" u="sng" dirty="0" err="1" smtClean="0">
                <a:solidFill>
                  <a:srgbClr val="FFFF00"/>
                </a:solidFill>
              </a:rPr>
              <a:t>о</a:t>
            </a:r>
            <a:r>
              <a:rPr lang="ru-RU" sz="2400" dirty="0" err="1" smtClean="0">
                <a:solidFill>
                  <a:srgbClr val="FFFF00"/>
                </a:solidFill>
              </a:rPr>
              <a:t>ня,яг</a:t>
            </a:r>
            <a:r>
              <a:rPr lang="ru-RU" sz="2400" b="1" u="sng" dirty="0" err="1" smtClean="0">
                <a:solidFill>
                  <a:srgbClr val="FFFF00"/>
                </a:solidFill>
              </a:rPr>
              <a:t>о</a:t>
            </a:r>
            <a:r>
              <a:rPr lang="ru-RU" sz="2400" dirty="0" err="1" smtClean="0">
                <a:solidFill>
                  <a:srgbClr val="FFFF00"/>
                </a:solidFill>
              </a:rPr>
              <a:t>да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Крест 5"/>
          <p:cNvSpPr/>
          <p:nvPr/>
        </p:nvSpPr>
        <p:spPr>
          <a:xfrm>
            <a:off x="0" y="785794"/>
            <a:ext cx="1000100" cy="1071570"/>
          </a:xfrm>
          <a:prstGeom prst="plus">
            <a:avLst>
              <a:gd name="adj" fmla="val 388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8072462" y="857232"/>
            <a:ext cx="1071538" cy="1071570"/>
          </a:xfrm>
          <a:prstGeom prst="plus">
            <a:avLst>
              <a:gd name="adj" fmla="val 3716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E:\Мой маленький пони - Дружба это чудо  My Little Pony Friendship Is Magic [S01] (2010) WEB-DLRip\derevo_berez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5950" y="1988819"/>
            <a:ext cx="1190710" cy="18327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 descr="E:\Мой маленький пони - Дружба это чудо  My Little Pony Friendship Is Magic [S01] (2010) WEB-DLRip\imgpreview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014644">
            <a:off x="1489838" y="3666979"/>
            <a:ext cx="1523929" cy="17093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3" name="Picture 5" descr="E:\Мой маленький пони - Дружба это чудо  My Little Pony Friendship Is Magic [S01] (2010) WEB-DLRip\sadovaya-zemlyanika-klubnika-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5357826"/>
            <a:ext cx="1643074" cy="13179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6" name="Picture 8" descr="E:\Мой маленький пони - Дружба это чудо  My Little Pony Friendship Is Magic [S01] (2010) WEB-DLRip\imgpreview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5286388"/>
            <a:ext cx="1404934" cy="1404934"/>
          </a:xfrm>
          <a:prstGeom prst="roundRect">
            <a:avLst>
              <a:gd name="adj" fmla="val 27824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7" name="Picture 9" descr="E:\Мой маленький пони - Дружба это чудо  My Little Pony Friendship Is Magic [S01] (2010) WEB-DLRip\imgpreview (3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2000240"/>
            <a:ext cx="1071570" cy="1071570"/>
          </a:xfrm>
          <a:prstGeom prst="roundRect">
            <a:avLst>
              <a:gd name="adj" fmla="val 24891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59" name="Picture 11" descr="E:\yagod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4942" y="3500438"/>
            <a:ext cx="1777019" cy="1292378"/>
          </a:xfrm>
          <a:prstGeom prst="roundRect">
            <a:avLst>
              <a:gd name="adj" fmla="val 1767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60" name="Picture 12" descr="E:\imgpreview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5777">
            <a:off x="5105672" y="1890970"/>
            <a:ext cx="1428760" cy="1428760"/>
          </a:xfrm>
          <a:prstGeom prst="roundRect">
            <a:avLst>
              <a:gd name="adj" fmla="val 33811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61" name="Picture 13" descr="E:\274417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423840">
            <a:off x="3244288" y="3900750"/>
            <a:ext cx="1714486" cy="12001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62" name="Picture 14" descr="E:\20100923-vitamin-c_1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14942" y="5002607"/>
            <a:ext cx="1484314" cy="1855393"/>
          </a:xfrm>
          <a:prstGeom prst="roundRect">
            <a:avLst>
              <a:gd name="adj" fmla="val 2458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65" name="Picture 17" descr="E:\populus_tremula_af3117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358050" y="4214818"/>
            <a:ext cx="1785950" cy="1785950"/>
          </a:xfrm>
          <a:prstGeom prst="roundRect">
            <a:avLst>
              <a:gd name="adj" fmla="val 30564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chemeClr val="accent4">
                    <a:lumMod val="75000"/>
                  </a:schemeClr>
                </a:solidFill>
              </a:rPr>
              <a:t>Группы  слов</a:t>
            </a:r>
            <a:endParaRPr lang="ru-RU" sz="8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28860" y="2000240"/>
            <a:ext cx="4286280" cy="3929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Берёза               Ягода         </a:t>
            </a:r>
          </a:p>
          <a:p>
            <a:pPr algn="just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Осина           Земляника    </a:t>
            </a:r>
          </a:p>
          <a:p>
            <a:pPr algn="just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Яблоня.            Малина.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   Капуста              Яблоко.</a:t>
            </a:r>
          </a:p>
          <a:p>
            <a:pPr algn="just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Морковь</a:t>
            </a:r>
          </a:p>
          <a:p>
            <a:pPr algn="just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Щавель.       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Солнце 5"/>
          <p:cNvSpPr/>
          <p:nvPr/>
        </p:nvSpPr>
        <p:spPr>
          <a:xfrm>
            <a:off x="714348" y="2786058"/>
            <a:ext cx="1143008" cy="1143008"/>
          </a:xfrm>
          <a:prstGeom prst="sun">
            <a:avLst>
              <a:gd name="adj" fmla="val 3738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7215206" y="2714620"/>
            <a:ext cx="1214446" cy="1143008"/>
          </a:xfrm>
          <a:prstGeom prst="sun">
            <a:avLst>
              <a:gd name="adj" fmla="val 3800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Виды словарей</a:t>
            </a:r>
            <a:endParaRPr lang="ru-RU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E:\uk22977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714488"/>
            <a:ext cx="1928826" cy="291354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5" name="Picture 3" descr="E:\uk551605.jpg"/>
          <p:cNvPicPr>
            <a:picLocks noChangeAspect="1" noChangeArrowheads="1"/>
          </p:cNvPicPr>
          <p:nvPr/>
        </p:nvPicPr>
        <p:blipFill>
          <a:blip r:embed="rId4"/>
          <a:srcRect t="18987"/>
          <a:stretch>
            <a:fillRect/>
          </a:stretch>
        </p:blipFill>
        <p:spPr bwMode="auto">
          <a:xfrm>
            <a:off x="3857619" y="1643050"/>
            <a:ext cx="1908737" cy="257176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6" name="Picture 4" descr="E:\uk6668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000496" y="4572007"/>
            <a:ext cx="1643074" cy="217923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7" name="Picture 5" descr="E:\uk118967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5" y="1643050"/>
            <a:ext cx="1923763" cy="257176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Стишок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14400" b="1" i="1" dirty="0" smtClean="0">
                <a:solidFill>
                  <a:srgbClr val="FF0000"/>
                </a:solidFill>
              </a:rPr>
              <a:t>Вот слова словарные –</a:t>
            </a:r>
          </a:p>
          <a:p>
            <a:pPr>
              <a:buNone/>
            </a:pPr>
            <a:r>
              <a:rPr lang="ru-RU" sz="14400" b="1" i="1" dirty="0" smtClean="0">
                <a:solidFill>
                  <a:srgbClr val="FF0000"/>
                </a:solidFill>
              </a:rPr>
              <a:t>Трудные, коварные.</a:t>
            </a:r>
          </a:p>
          <a:p>
            <a:pPr>
              <a:buNone/>
            </a:pPr>
            <a:r>
              <a:rPr lang="ru-RU" sz="14400" b="1" i="1" dirty="0" smtClean="0">
                <a:solidFill>
                  <a:srgbClr val="FF0000"/>
                </a:solidFill>
              </a:rPr>
              <a:t> Без проверочной родни</a:t>
            </a:r>
          </a:p>
          <a:p>
            <a:pPr>
              <a:buNone/>
            </a:pPr>
            <a:r>
              <a:rPr lang="ru-RU" sz="14400" b="1" i="1" dirty="0" smtClean="0">
                <a:solidFill>
                  <a:srgbClr val="FF0000"/>
                </a:solidFill>
              </a:rPr>
              <a:t> В словаре живут одни.</a:t>
            </a:r>
          </a:p>
          <a:p>
            <a:r>
              <a:rPr lang="ru-RU" sz="14400" b="1" i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sz="1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ru-RU" sz="14400" dirty="0" smtClean="0"/>
              <a:t> </a:t>
            </a:r>
          </a:p>
          <a:p>
            <a:r>
              <a:rPr lang="ru-RU" sz="14400" dirty="0" smtClean="0"/>
              <a:t> </a:t>
            </a:r>
          </a:p>
          <a:p>
            <a:endParaRPr lang="ru-RU" sz="14400" dirty="0"/>
          </a:p>
        </p:txBody>
      </p:sp>
      <p:pic>
        <p:nvPicPr>
          <p:cNvPr id="4099" name="Picture 3" descr="E:\uk118967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996968"/>
            <a:ext cx="2834655" cy="37894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l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just"/>
            <a:r>
              <a:rPr lang="ru-RU" sz="3600" b="1" i="1" dirty="0" smtClean="0">
                <a:solidFill>
                  <a:srgbClr val="00B050"/>
                </a:solidFill>
              </a:rPr>
              <a:t>Первые орфографические словари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Первые русские словари, появившиеся в конце 13 века представляли собой небольшие списки непонятных слов 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2786050" y="4643446"/>
            <a:ext cx="642942" cy="1143008"/>
          </a:xfrm>
          <a:prstGeom prst="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00B050"/>
                </a:solidFill>
              </a:rPr>
              <a:t>Английский учитель, которого звали Джон </a:t>
            </a:r>
            <a:r>
              <a:rPr lang="ru-RU" dirty="0" err="1" smtClean="0">
                <a:solidFill>
                  <a:srgbClr val="00B050"/>
                </a:solidFill>
              </a:rPr>
              <a:t>Гарланд</a:t>
            </a:r>
            <a:r>
              <a:rPr lang="ru-RU" dirty="0" smtClean="0">
                <a:solidFill>
                  <a:srgbClr val="00B050"/>
                </a:solidFill>
              </a:rPr>
              <a:t>, впервые назвал так список латинских слов, которые ученики обязаны были знать наизусть. Было это примерно в 1225 году.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l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Первый русский орфографический словарь 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071678"/>
            <a:ext cx="6994044" cy="35719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Первым русским орфографическим словарем  была работа Я. К. Грота «Русское правописание» и содержала   около 3 000 слов.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65501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Спасибо за внимание!!</a:t>
            </a:r>
            <a:endParaRPr lang="ru-RU" sz="9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264</TotalTime>
  <Words>87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Corbel</vt:lpstr>
      <vt:lpstr>Gill Sans MT</vt:lpstr>
      <vt:lpstr>Verdana</vt:lpstr>
      <vt:lpstr>Wingdings 2</vt:lpstr>
      <vt:lpstr>Солнцестояние</vt:lpstr>
      <vt:lpstr>Проект  «Орфографический   словарь»  Выполнила ученица 2 класса МБОУ СОШ с. Елгань Жигалова Дарья  </vt:lpstr>
      <vt:lpstr>Имена  существительные, названия  растений.</vt:lpstr>
      <vt:lpstr>Группы  слов</vt:lpstr>
      <vt:lpstr>Виды словарей</vt:lpstr>
      <vt:lpstr>Стишок</vt:lpstr>
      <vt:lpstr>Первые орфографические словари</vt:lpstr>
      <vt:lpstr>Первый русский орфографический словарь </vt:lpstr>
      <vt:lpstr>Спасибо за внимание!!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27</cp:revision>
  <dcterms:created xsi:type="dcterms:W3CDTF">2013-05-16T14:02:59Z</dcterms:created>
  <dcterms:modified xsi:type="dcterms:W3CDTF">2013-10-15T17:30:51Z</dcterms:modified>
</cp:coreProperties>
</file>